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  <p:sldMasterId id="2147483672" r:id="rId3"/>
    <p:sldMasterId id="2147483684" r:id="rId4"/>
    <p:sldMasterId id="2147483660" r:id="rId5"/>
  </p:sldMasterIdLst>
  <p:handoutMasterIdLst>
    <p:handoutMasterId r:id="rId74"/>
  </p:handoutMasterIdLst>
  <p:sldIdLst>
    <p:sldId id="259" r:id="rId6"/>
    <p:sldId id="258" r:id="rId7"/>
    <p:sldId id="567" r:id="rId8"/>
    <p:sldId id="261" r:id="rId9"/>
    <p:sldId id="262" r:id="rId10"/>
    <p:sldId id="263" r:id="rId11"/>
    <p:sldId id="264" r:id="rId12"/>
    <p:sldId id="267" r:id="rId13"/>
    <p:sldId id="265" r:id="rId14"/>
    <p:sldId id="266" r:id="rId15"/>
    <p:sldId id="268" r:id="rId16"/>
    <p:sldId id="309" r:id="rId17"/>
    <p:sldId id="318" r:id="rId18"/>
    <p:sldId id="317" r:id="rId19"/>
    <p:sldId id="320" r:id="rId20"/>
    <p:sldId id="569" r:id="rId21"/>
    <p:sldId id="319" r:id="rId22"/>
    <p:sldId id="321" r:id="rId23"/>
    <p:sldId id="323" r:id="rId24"/>
    <p:sldId id="324" r:id="rId25"/>
    <p:sldId id="325" r:id="rId26"/>
    <p:sldId id="269" r:id="rId27"/>
    <p:sldId id="271" r:id="rId28"/>
    <p:sldId id="270" r:id="rId29"/>
    <p:sldId id="272" r:id="rId30"/>
    <p:sldId id="273" r:id="rId31"/>
    <p:sldId id="274" r:id="rId32"/>
    <p:sldId id="275" r:id="rId33"/>
    <p:sldId id="276" r:id="rId34"/>
    <p:sldId id="312" r:id="rId35"/>
    <p:sldId id="568" r:id="rId36"/>
    <p:sldId id="277" r:id="rId37"/>
    <p:sldId id="278" r:id="rId38"/>
    <p:sldId id="326" r:id="rId39"/>
    <p:sldId id="297" r:id="rId40"/>
    <p:sldId id="301" r:id="rId41"/>
    <p:sldId id="280" r:id="rId42"/>
    <p:sldId id="279" r:id="rId43"/>
    <p:sldId id="308" r:id="rId44"/>
    <p:sldId id="307" r:id="rId45"/>
    <p:sldId id="289" r:id="rId46"/>
    <p:sldId id="302" r:id="rId47"/>
    <p:sldId id="303" r:id="rId48"/>
    <p:sldId id="304" r:id="rId49"/>
    <p:sldId id="305" r:id="rId50"/>
    <p:sldId id="306" r:id="rId51"/>
    <p:sldId id="313" r:id="rId52"/>
    <p:sldId id="293" r:id="rId53"/>
    <p:sldId id="281" r:id="rId54"/>
    <p:sldId id="294" r:id="rId55"/>
    <p:sldId id="298" r:id="rId56"/>
    <p:sldId id="296" r:id="rId57"/>
    <p:sldId id="299" r:id="rId58"/>
    <p:sldId id="260" r:id="rId59"/>
    <p:sldId id="282" r:id="rId60"/>
    <p:sldId id="283" r:id="rId61"/>
    <p:sldId id="284" r:id="rId62"/>
    <p:sldId id="288" r:id="rId63"/>
    <p:sldId id="285" r:id="rId64"/>
    <p:sldId id="286" r:id="rId65"/>
    <p:sldId id="287" r:id="rId66"/>
    <p:sldId id="292" r:id="rId67"/>
    <p:sldId id="314" r:id="rId68"/>
    <p:sldId id="315" r:id="rId69"/>
    <p:sldId id="316" r:id="rId70"/>
    <p:sldId id="257" r:id="rId71"/>
    <p:sldId id="565" r:id="rId72"/>
    <p:sldId id="25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57"/>
    <a:srgbClr val="004079"/>
    <a:srgbClr val="FEFEFD"/>
    <a:srgbClr val="0073FF"/>
    <a:srgbClr val="0090D2"/>
    <a:srgbClr val="2DACEE"/>
    <a:srgbClr val="002632"/>
    <a:srgbClr val="2C002D"/>
    <a:srgbClr val="8B008C"/>
    <a:srgbClr val="0CD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5865" autoAdjust="0"/>
  </p:normalViewPr>
  <p:slideViewPr>
    <p:cSldViewPr snapToGrid="0">
      <p:cViewPr varScale="1">
        <p:scale>
          <a:sx n="110" d="100"/>
          <a:sy n="110" d="100"/>
        </p:scale>
        <p:origin x="40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9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3BD328-2E2F-9926-9A02-49C8D0065F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8AF55-4A7B-BD89-9001-C2B9B52C14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170A3-2D6D-4DE0-86B4-E8EFE30AFD9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CDCF-8829-D29A-A90B-B2F9A5A430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7244-D9DC-D450-B8FC-92D7C50C2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3D35-F409-4A11-A4BB-264AE2D0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711405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7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6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7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4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9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55F5-8839-CB2A-836C-58F89405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D867-6730-7E63-468B-C4CE5689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6673-48B0-6B07-4849-A551BE78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0E14-DE54-8BBC-5A2C-E652651F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B75D-B28D-9EBB-630B-824C1302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4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561E-9122-E59B-C388-AF8E91B4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02BE-8207-D36B-E3D5-C48FC252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43E7-0FEB-930A-681D-0AC7D80A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92FA-C9F2-67BC-254B-D29FFB4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2478-CAEF-C85C-A84B-6B7BE173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7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75F-7AC2-2043-5618-CEBE7F9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C5B04-C1BB-E644-6ED2-18A0EF24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FAC7-3C96-0EC3-A939-190FD194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0FB-B8F4-0ABB-C5AB-4FA36BAA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B76-A353-7AFE-3B37-56E60AE4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3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BA8-FC04-D481-0B1A-5861446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412F-560E-5CC7-F323-3ADF45FA6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371D-BECE-0E0C-B5CE-F59790C5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D5E0D-FB58-AE66-2E50-006AE969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704E3-3896-ACE1-C7F3-45031C8B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C6BD-AE9D-903F-044E-7CFCAD70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0021-5B5F-272A-2397-5D339C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4B95-B45A-B1CF-963B-C3661EC17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09FC-F8BC-6D09-F122-7ED5CDFC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ADE1-0F07-B8D2-032A-7F911FDFA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AA20C-C8CF-434E-FCD1-8DB0C435F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20585-9D56-49A4-6979-5703272D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10D3E-0C3F-46FC-1B0D-F27F3A10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8F460-7CF1-A722-7CAC-918AAA3D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C115-B00B-8A45-7139-096F7F00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CE633-0249-5E5C-BA21-40ADB21B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F2027-6C10-8F62-39D9-62CF37C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A7A8-D411-BBC8-3E29-B712EFCD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33F7E-5068-07A5-38D5-9653CF93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FD2C-C7F8-AAD5-0F23-B0D4396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C2B4-94E2-9545-D6C3-508C526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35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C27-260C-FD96-293E-2E0208F2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5DE1-DF37-410D-CC90-B3411117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0EAFB-AF7A-7A1B-1392-E7FD2ED9F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4A71-B8C8-B4E4-E233-2BCB64D7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DBB9-6624-5E7D-6209-0EB76951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6A70A-DAA4-0BCB-74C8-6E56E25E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9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F27-E2A0-D8AB-8142-94EFE62E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0D54D-81EC-903D-756C-2CE44B15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2555F-C7D4-82AD-34A5-348571E79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52F37-F22D-B04C-3180-7D418F36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FDBB9-D897-C1DC-A4A9-7B75C323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C203-93E0-410D-70BC-2256E950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64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3B0D-4DDF-F884-ABBA-FB1CC768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6E465-3ADA-B2F2-0C2D-3D4367765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06DC-71F4-2A89-85B6-0359A8B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061B8-D39E-C56B-AF95-10660C79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E3FC-AEEB-E021-AF02-4B8E7A54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5C394-ADDC-AA4B-CD2E-231314F13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CED44-56EF-4172-CCBE-FC48BCE6B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1F76-955F-D8FB-0C97-70A2FD06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D17A-02F8-B5E0-4655-422EBF9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D1A1-31DE-B763-95B8-F9D8C3DB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31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D8FD-F0CF-95B5-E8A2-F7CA79B6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4000C-BAB9-1601-3306-8729B937E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1E31-840E-14F9-7E28-77302C02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CD4D-00DF-4EC9-D9DD-8FA0FF28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D2A4-A3FC-16FF-022E-619050AE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2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14D6-7596-8A59-57F5-169EE40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2AD2-ADB7-130C-D51B-493A0015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B2190-3E1F-3F5A-2E32-B0E7E557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5C82-B576-8A4E-F4F1-26548CCC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C23D-E565-5730-52C2-5A5E8E4F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1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0989-8529-3F6C-6540-BD359F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E60D-23A3-437F-EB99-CCA33A48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B176-8B56-D53E-14BF-492EFAFD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B99F-FC87-DFB1-95FD-226324F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9DA1-4EC1-9C18-0814-62B9FB7A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D02-06A4-84FF-BE55-8FC34E79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A4CB-66BF-9EA5-1BD6-AD4A42F8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F40FD-4B2C-EA4C-9659-2C446CF8F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1269-A318-C3E7-96BA-C5A33FA8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8F17-EAB7-1054-97B0-C90B5071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00662-696B-D079-2091-FB739218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6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7EC3-1574-65BE-0DBC-B78A51F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22A9-886D-DAB0-2656-98DC589B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DAAB4-1D05-82CF-FF70-DF1F7EE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0716A-9D18-C776-F194-D31417317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5FB1A-F63F-8557-3BC9-3479E35E7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D337D-D881-BCA2-72C9-34DA9C31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E63DC-64F4-5FC3-4884-CF642851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CAD14-B141-F0BB-FBC5-664A6059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5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21BF-D88A-A621-8085-1218D95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53038-0205-01D3-F2D9-BF618296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D4C2-815B-D163-BB94-2071499B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8498-C555-F7E4-7A25-ED489A85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E8F84-A091-EF5A-66A0-4FB6C6CA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A07E2-A7A5-0CE6-7EA4-FA5635DD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9FEE-449F-4C73-C97E-2E4C91F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8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9AD-AA05-2B26-E731-B423AF65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3248-276B-6CF8-F3D1-FA6235F6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55C6-EE1F-2844-0206-CEDDF3CD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CD1F0-14EA-8F50-39A9-AED0F4EE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2B589-6CA3-3CA7-64C4-FA9BFCC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E6250-CC9F-99A8-2169-9DE7A82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0D5-64D7-1FB2-A2E5-E40FC373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9DE6F-9A6E-41E2-A863-25371AF0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FAEB-5642-5F76-8BF9-4F2783200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04B25-7D0C-4662-DD93-D7E4C60D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C421-76BA-40EF-FA1A-413C097D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8E30A-8A82-DA1C-D2B9-C058C96E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9D7B-56E9-8B9B-A02C-03FC61E2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2067-74F3-C468-0C4B-5FCDF7E1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49E68-6DC8-BF32-44E1-12C34213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EA6CC-C133-F923-8200-29D3889C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F1D0-BB50-C215-3C8B-EB507FAA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31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F0599-25A8-FE16-1406-394D12B6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3DC88-11F9-23E2-F28C-1B934F9D3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9F68-FE2B-FDD7-9012-9754AA04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CE32-00F0-51F3-96AE-B59217CD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D583-F3E4-3789-FE57-E3C4DFD6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E96C-C953-8B88-4412-DD9E1F13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BA69C-D2D6-A69F-4C18-F17450E85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ADA8-23BC-63B1-9BD7-508C7C2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1222-E434-31A9-16D5-62D98661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69E3-0AF3-3221-5947-4692558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94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4599-8296-1938-60DF-06519CB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05AE-EC2F-E256-60A4-11C9E90A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A8B5-12FE-717A-8184-6C4D388A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A7164-58C7-A6DB-BF94-CA91940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856C-5D13-3284-D632-C579DE19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34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6521-D277-7776-FDEC-4ED1E81A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8AB93-7533-E255-00A0-9864884E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571A9-3C68-EA8B-4349-04B2F9A7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81FF-C925-9B7A-35FE-B704B461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D9C0C-99AA-AAE6-BA85-4D61E31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784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8942-0ED0-1A9A-31C3-9A5C7A4C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0EAB-72CA-A1A8-46A2-CA8056316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287B-1E40-3C24-64EA-C3D804A9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394D4-34FE-482B-3C3E-2A448B84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B6F-6AD6-9AF9-ECAB-D47C3AB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617EA-A96E-9C03-8FE4-6C2D1567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9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7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8F7-9E36-52DB-5075-B8AC2639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8973-CF1C-2351-9CA0-67D41486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4B143-74FF-B6FB-5C56-11BED930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3ABDB-3959-5495-ECC9-4E1B7E535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5264D-C96F-3A2E-048E-234AFDCA5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9516E-8AA0-E2B4-EDB9-AE97D132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11063-D256-CD3A-9000-589BA47B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D6C92-017C-E709-D525-09E1DE6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9C0-EF0B-F53A-ABE2-644DD676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36E85-4ADE-C027-0CC1-7743B1FA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9323-C871-FFC8-F473-7B5403A8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7FE20-7967-56BD-8792-7CA4677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61F88-C62C-AE3E-E556-CBE718FB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D060-A786-EC25-98CB-87E89644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D30F7-75BE-8815-2441-D028AD00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026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5713-D1CC-4F28-1936-6D6DC0B9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C478-4202-FB85-238F-93401A3E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4F40-F42C-46C6-F175-5343BF7B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31FF3-328A-D0DA-2221-64BDEDBC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57053-CB86-0899-E2A7-6ADA071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1009-8F4D-7B1A-E50F-51AF4984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18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E0A8-752E-5C56-90FB-FEE094DB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4D583-52E1-3595-7073-279DFB64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17AA-951F-CE9E-703C-0B65F57F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29B5-92BA-0333-16B6-6DCA922C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A42F2-3FB4-1FB0-1180-128D6359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25DD5-BED4-D8C3-EDEA-F673553F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91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6374-04D8-4E72-BCCE-BED006E4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2CE46-8443-508C-B4F8-6AAB557D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2860-BBF3-8C58-F1FB-5354B4EF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DFE1-65B6-1222-2CF9-4B81AF5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3BFC-991E-6566-C52F-BBE1145A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85743-9360-5E1F-47B6-24DDBB1B1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053EB-FFC3-9381-25B5-664A114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03CC-B900-14B1-7954-C861D256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D93E-DE84-867E-885B-33CDA9E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90E6C-9E72-0AEA-7DDA-FCC19FCD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4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4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3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17" Type="http://schemas.openxmlformats.org/officeDocument/2006/relationships/image" Target="../media/image20.sv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18.sv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AEF636-1161-6A23-56A8-56C3B1E6B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1022" r="729" b="6645"/>
          <a:stretch/>
        </p:blipFill>
        <p:spPr>
          <a:xfrm rot="10800000">
            <a:off x="-76200" y="-95250"/>
            <a:ext cx="12420600" cy="7209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0B3861D-659A-BFCA-BD2C-94B91FD658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68684" y="4937578"/>
            <a:ext cx="3381375" cy="1438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DB36B0-0DEE-EDDC-D239-68F30EA191B6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05F65-A4DD-30B1-825F-0B49BE0FA5DC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37992-00A0-B464-F013-B8297D76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AACA-67A4-7FD6-7CE6-356610E7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AB3C-A256-D995-76E7-CF3CDAF3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60BD-B11A-1C2E-5ABA-6FA48ADAD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F762-7898-6167-C50A-5BC8CC125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D475E-A39A-7B85-3D34-C18945F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-1" t="9091" r="9838"/>
          <a:stretch/>
        </p:blipFill>
        <p:spPr>
          <a:xfrm flipH="1">
            <a:off x="-76200" y="-95250"/>
            <a:ext cx="12357100" cy="714873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253144-A6E9-4E34-74D3-7BC2CAF15C9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82218" y="5368395"/>
            <a:ext cx="4981575" cy="10858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7F60A5-796D-7271-3EF0-0EF8FC206397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0DDB91-13EB-1693-5510-5FDB89D96D3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0667B-047C-3B53-25B0-4D59E483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DEC28-5B09-8E16-2C9D-32DBCC8C3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A7A0B-C852-C73D-C6B6-EDDF0FE21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E883-EA07-7E37-43D0-F04AD1F3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F5AB-15FE-610B-1BB9-61DF158D0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star, outdoor object, night sky">
            <a:extLst>
              <a:ext uri="{FF2B5EF4-FFF2-40B4-BE49-F238E27FC236}">
                <a16:creationId xmlns:a16="http://schemas.microsoft.com/office/drawing/2014/main" id="{1B5ED7EA-CE79-CB13-F00E-780301F66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43" t="17065" r="7813" b="3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827768-ECA8-D1AD-C598-066AB08A7A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78117" y="5313727"/>
            <a:ext cx="6340158" cy="20852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7D99BA-1F57-927B-4321-778D9E74F6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88836" y="5133974"/>
            <a:ext cx="5084064" cy="12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ynapse-analytics/sql-data-warehouse/sql-data-warehouse-manage-monitor" TargetMode="Externa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779">
            <a:extLst>
              <a:ext uri="{FF2B5EF4-FFF2-40B4-BE49-F238E27FC236}">
                <a16:creationId xmlns:a16="http://schemas.microsoft.com/office/drawing/2014/main" id="{7F0BCFCE-7691-5FA2-4638-FCFC69806FC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004079"/>
                </a:solidFill>
              </a:rPr>
              <a:t>Synapse Administration</a:t>
            </a:r>
          </a:p>
        </p:txBody>
      </p:sp>
      <p:sp>
        <p:nvSpPr>
          <p:cNvPr id="3" name="Subtitle 32780">
            <a:extLst>
              <a:ext uri="{FF2B5EF4-FFF2-40B4-BE49-F238E27FC236}">
                <a16:creationId xmlns:a16="http://schemas.microsoft.com/office/drawing/2014/main" id="{3E04BBB3-C9C8-0117-B1E1-9A811C22F46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4079"/>
                </a:solidFill>
              </a:rPr>
              <a:t>Kevin Feasel</a:t>
            </a:r>
          </a:p>
          <a:p>
            <a:pPr algn="l"/>
            <a:r>
              <a:rPr lang="en-US" dirty="0">
                <a:solidFill>
                  <a:srgbClr val="004079"/>
                </a:solidFill>
              </a:rPr>
              <a:t>feaselkl@solliance.net</a:t>
            </a:r>
          </a:p>
        </p:txBody>
      </p:sp>
    </p:spTree>
    <p:extLst>
      <p:ext uri="{BB962C8B-B14F-4D97-AF65-F5344CB8AC3E}">
        <p14:creationId xmlns:p14="http://schemas.microsoft.com/office/powerpoint/2010/main" val="111718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BA9-237D-8DD6-2FB3-744F6E9A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Private Endpoint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7F436-D280-C5BF-70C0-8CC60F1E9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secure way of connecting with an Azure resource</a:t>
            </a:r>
          </a:p>
          <a:p>
            <a:r>
              <a:rPr lang="en-US" dirty="0"/>
              <a:t>Packets transit only on Azure backbone—never enter the public internet</a:t>
            </a:r>
          </a:p>
          <a:p>
            <a:r>
              <a:rPr lang="en-US" dirty="0"/>
              <a:t>Only available for a limited number of Azure resources</a:t>
            </a:r>
          </a:p>
          <a:p>
            <a:r>
              <a:rPr lang="en-US" dirty="0"/>
              <a:t>Whenever possible, use these!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8048-FAFF-C097-6E0C-8A252E1B0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6687" y="0"/>
            <a:ext cx="3497113" cy="51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Exfiltration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825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“Allow outbound data traffic only to approved targets”</a:t>
            </a:r>
          </a:p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Limits workspace communication:  may only connect to managed private endpoints or Integration Runtimes</a:t>
            </a:r>
          </a:p>
          <a:p>
            <a:r>
              <a:rPr lang="en-US" dirty="0"/>
              <a:t>Limits Azure AD tenants to which you may write data</a:t>
            </a:r>
          </a:p>
          <a:p>
            <a:r>
              <a:rPr lang="en-US" dirty="0"/>
              <a:t>Prevents pools from hitting the public internet</a:t>
            </a:r>
          </a:p>
          <a:p>
            <a:pPr lvl="1"/>
            <a:r>
              <a:rPr lang="en-US" dirty="0"/>
              <a:t>Can’t call pip or </a:t>
            </a:r>
            <a:r>
              <a:rPr lang="en-US" dirty="0" err="1"/>
              <a:t>conda</a:t>
            </a:r>
            <a:r>
              <a:rPr lang="en-US" dirty="0"/>
              <a:t> to install packages!</a:t>
            </a:r>
          </a:p>
          <a:p>
            <a:r>
              <a:rPr lang="en-US" dirty="0"/>
              <a:t>Use this if necessary but understand the (annoying) consequences</a:t>
            </a:r>
          </a:p>
        </p:txBody>
      </p:sp>
    </p:spTree>
    <p:extLst>
      <p:ext uri="{BB962C8B-B14F-4D97-AF65-F5344CB8AC3E}">
        <p14:creationId xmlns:p14="http://schemas.microsoft.com/office/powerpoint/2010/main" val="368589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you to move data into Azure Synapse Analytics from an external source system</a:t>
            </a:r>
          </a:p>
          <a:p>
            <a:r>
              <a:rPr lang="en-US" dirty="0"/>
              <a:t>Securely transits data over public and private networks</a:t>
            </a:r>
          </a:p>
          <a:p>
            <a:r>
              <a:rPr lang="en-US" dirty="0"/>
              <a:t>Works with data exfiltration protection</a:t>
            </a:r>
          </a:p>
          <a:p>
            <a:r>
              <a:rPr lang="en-US" dirty="0"/>
              <a:t>Install one data gateway on the network and use it for moving data from all networked servers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7FF9C-56F5-955F-FBC3-CCAA606E3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6019801" cy="4602945"/>
          </a:xfrm>
        </p:spPr>
      </p:pic>
    </p:spTree>
    <p:extLst>
      <p:ext uri="{BB962C8B-B14F-4D97-AF65-F5344CB8AC3E}">
        <p14:creationId xmlns:p14="http://schemas.microsoft.com/office/powerpoint/2010/main" val="71134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Setup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F16225E-DC9D-2E34-4697-7DA20F61B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34" y="1931534"/>
            <a:ext cx="5989057" cy="4623529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830C821-FBA0-1302-D8CA-F27421196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764" y="1677572"/>
            <a:ext cx="5665097" cy="4886687"/>
          </a:xfrm>
        </p:spPr>
      </p:pic>
    </p:spTree>
    <p:extLst>
      <p:ext uri="{BB962C8B-B14F-4D97-AF65-F5344CB8AC3E}">
        <p14:creationId xmlns:p14="http://schemas.microsoft.com/office/powerpoint/2010/main" val="353003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Local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625B31-5793-7CA1-657D-872F4ECF9C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55822"/>
            <a:ext cx="6019800" cy="41504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71BDD-9B63-CC05-89E0-B369387BB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255823"/>
            <a:ext cx="6010623" cy="4150493"/>
          </a:xfrm>
        </p:spPr>
      </p:pic>
    </p:spTree>
    <p:extLst>
      <p:ext uri="{BB962C8B-B14F-4D97-AF65-F5344CB8AC3E}">
        <p14:creationId xmlns:p14="http://schemas.microsoft.com/office/powerpoint/2010/main" val="182923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78905-6ED0-7E93-80A6-08DAF4610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812" y="1462511"/>
            <a:ext cx="4575199" cy="53954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EACCC-242D-E89F-BFB2-12C91712B5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0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37EAA-2F6B-7A26-C7BD-C9103892F9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CE5726DA-4356-58B1-FB3D-8936E15BD0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868" y="1450726"/>
            <a:ext cx="4223657" cy="5033675"/>
          </a:xfrm>
        </p:spPr>
      </p:pic>
    </p:spTree>
    <p:extLst>
      <p:ext uri="{BB962C8B-B14F-4D97-AF65-F5344CB8AC3E}">
        <p14:creationId xmlns:p14="http://schemas.microsoft.com/office/powerpoint/2010/main" val="316194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Integration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reference data from Synapse Pipelines</a:t>
            </a:r>
          </a:p>
          <a:p>
            <a:r>
              <a:rPr lang="en-US" dirty="0"/>
              <a:t>Can use the Copy Data task built into the Synapse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65102-259D-EBC9-4AF6-C837EB67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92" y="2805645"/>
            <a:ext cx="8110408" cy="38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On-premises data gateway</a:t>
            </a:r>
          </a:p>
          <a:p>
            <a:pPr lvl="1"/>
            <a:r>
              <a:rPr lang="en-US" dirty="0"/>
              <a:t>Secure data transfer between on-premises data and Microsoft cloud services</a:t>
            </a:r>
          </a:p>
          <a:p>
            <a:r>
              <a:rPr lang="en-US" dirty="0"/>
              <a:t>Download and install on some networked machine, similar to IR</a:t>
            </a:r>
          </a:p>
          <a:p>
            <a:r>
              <a:rPr lang="en-US" dirty="0"/>
              <a:t>Supported services</a:t>
            </a:r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Azure Analysis Services</a:t>
            </a:r>
          </a:p>
          <a:p>
            <a:pPr lvl="1"/>
            <a:r>
              <a:rPr lang="en-US" dirty="0"/>
              <a:t>Azure Logic Apps</a:t>
            </a:r>
          </a:p>
        </p:txBody>
      </p:sp>
      <p:pic>
        <p:nvPicPr>
          <p:cNvPr id="12" name="Picture 6" descr="Gateway overview.">
            <a:extLst>
              <a:ext uri="{FF2B5EF4-FFF2-40B4-BE49-F238E27FC236}">
                <a16:creationId xmlns:a16="http://schemas.microsoft.com/office/drawing/2014/main" id="{08AC83B6-44E7-DA99-3A9F-B36824E793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62" y="1458000"/>
            <a:ext cx="5177400" cy="3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On-premises data gateway</a:t>
            </a:r>
          </a:p>
          <a:p>
            <a:r>
              <a:rPr lang="en-US" dirty="0"/>
              <a:t>Virtual network data gateway</a:t>
            </a:r>
          </a:p>
          <a:p>
            <a:pPr lvl="1"/>
            <a:r>
              <a:rPr lang="en-US" dirty="0"/>
              <a:t>Currently in public preview!</a:t>
            </a:r>
          </a:p>
          <a:p>
            <a:pPr lvl="1"/>
            <a:r>
              <a:rPr lang="en-US" dirty="0"/>
              <a:t>Currently only available in Premium or Premium Per User workspaces!</a:t>
            </a:r>
          </a:p>
          <a:p>
            <a:pPr lvl="1"/>
            <a:r>
              <a:rPr lang="en-US" dirty="0"/>
              <a:t>Allows interaction over virtual networks, enabling support for Synapse + DEP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25923-2AE1-9808-B837-1030C23F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45" y="4113432"/>
            <a:ext cx="10174255" cy="28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8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Currently support Power BI datasets, Power Platform dataflows, and Power BI paginated reports</a:t>
            </a:r>
          </a:p>
          <a:p>
            <a:r>
              <a:rPr lang="en-US" dirty="0"/>
              <a:t>Supported in some Azure regions</a:t>
            </a:r>
          </a:p>
          <a:p>
            <a:r>
              <a:rPr lang="en-US" dirty="0"/>
              <a:t>Not (yet) supported in sovereign clouds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F6528-C951-ECCB-F4AC-457F7F9F0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13" y="1477314"/>
            <a:ext cx="5929087" cy="3903372"/>
          </a:xfrm>
        </p:spPr>
      </p:pic>
    </p:spTree>
    <p:extLst>
      <p:ext uri="{BB962C8B-B14F-4D97-AF65-F5344CB8AC3E}">
        <p14:creationId xmlns:p14="http://schemas.microsoft.com/office/powerpoint/2010/main" val="134963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C06A7-2A31-7CED-5157-EAC55FAE5C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" y="2399352"/>
            <a:ext cx="6006343" cy="31430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24E473-FAB0-E0E2-944D-1A82930074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74790"/>
            <a:ext cx="6005858" cy="4777781"/>
          </a:xfrm>
        </p:spPr>
      </p:pic>
    </p:spTree>
    <p:extLst>
      <p:ext uri="{BB962C8B-B14F-4D97-AF65-F5344CB8AC3E}">
        <p14:creationId xmlns:p14="http://schemas.microsoft.com/office/powerpoint/2010/main" val="111839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F548-5736-F9A1-E11B-74DE94810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39882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 whitelisting</a:t>
            </a:r>
          </a:p>
          <a:p>
            <a:pPr lvl="1"/>
            <a:r>
              <a:rPr lang="en-US" dirty="0"/>
              <a:t>Similar to IP firewall for Azure SQL DB</a:t>
            </a:r>
          </a:p>
          <a:p>
            <a:pPr lvl="1"/>
            <a:r>
              <a:rPr lang="en-US" dirty="0"/>
              <a:t>No ability for CIDR notation and limited number of rules</a:t>
            </a:r>
          </a:p>
          <a:p>
            <a:r>
              <a:rPr lang="en-US" dirty="0"/>
              <a:t>“Allow Azure services and resources to access this workspace”</a:t>
            </a:r>
          </a:p>
          <a:p>
            <a:pPr lvl="1"/>
            <a:r>
              <a:rPr lang="en-US" dirty="0"/>
              <a:t>“Easy button” for allowing Azure services to communicate with the workspace</a:t>
            </a:r>
          </a:p>
          <a:p>
            <a:pPr lvl="1"/>
            <a:r>
              <a:rPr lang="en-US" dirty="0"/>
              <a:t>Allows </a:t>
            </a:r>
            <a:r>
              <a:rPr lang="en-US" b="1" dirty="0"/>
              <a:t>all</a:t>
            </a:r>
            <a:r>
              <a:rPr lang="en-US" dirty="0"/>
              <a:t> Azure services—not just your own!—to access if authorized</a:t>
            </a:r>
          </a:p>
          <a:p>
            <a:pPr lvl="1"/>
            <a:r>
              <a:rPr lang="en-US" dirty="0"/>
              <a:t>Unnecessary to select—all relevant tasks can be done without this checked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CDCBA-395B-8D68-0860-8655CE41C6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398" y="297315"/>
            <a:ext cx="5008058" cy="4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5080-9407-19D8-12D7-77E7DAB8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2B95D-73B1-363F-AFD8-12A8EB9B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 Data Contributor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17FA4-D106-B65B-DD6C-0BF114839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17" y="1450040"/>
            <a:ext cx="10185691" cy="50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3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everything inside Synapse</a:t>
            </a:r>
          </a:p>
          <a:p>
            <a:r>
              <a:rPr lang="en-US" dirty="0"/>
              <a:t>Along with Azure Owners, assign RBAC roles to others</a:t>
            </a:r>
          </a:p>
          <a:p>
            <a:r>
              <a:rPr lang="en-US" dirty="0"/>
              <a:t>Still need Azure permissions (workspace Owner / Contributor) for compute resource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Spark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Create and manage Spark pools</a:t>
            </a:r>
          </a:p>
          <a:p>
            <a:r>
              <a:rPr lang="en-US" dirty="0"/>
              <a:t>Can work with Spark notebooks and job definitions</a:t>
            </a:r>
          </a:p>
          <a:p>
            <a:r>
              <a:rPr lang="en-US" dirty="0"/>
              <a:t>Can NOT run Synapse Pipelines or grant access to others</a:t>
            </a:r>
          </a:p>
        </p:txBody>
      </p:sp>
    </p:spTree>
    <p:extLst>
      <p:ext uri="{BB962C8B-B14F-4D97-AF65-F5344CB8AC3E}">
        <p14:creationId xmlns:p14="http://schemas.microsoft.com/office/powerpoint/2010/main" val="239976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823912"/>
          </a:xfrm>
        </p:spPr>
        <p:txBody>
          <a:bodyPr/>
          <a:lstStyle/>
          <a:p>
            <a:r>
              <a:rPr lang="en-US" dirty="0"/>
              <a:t>SQL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71"/>
            <a:ext cx="5157787" cy="3684588"/>
          </a:xfrm>
        </p:spPr>
        <p:txBody>
          <a:bodyPr/>
          <a:lstStyle/>
          <a:p>
            <a:r>
              <a:rPr lang="en-US" dirty="0"/>
              <a:t>Full access to the serverless SQL pool</a:t>
            </a:r>
          </a:p>
          <a:p>
            <a:r>
              <a:rPr lang="en-US" dirty="0"/>
              <a:t>Manage dedicated SQL pools—creating logins, granting access</a:t>
            </a:r>
          </a:p>
          <a:p>
            <a:r>
              <a:rPr lang="en-US" dirty="0"/>
              <a:t>Manage scripts, credentials, linked services</a:t>
            </a:r>
          </a:p>
          <a:p>
            <a:r>
              <a:rPr lang="en-US" dirty="0"/>
              <a:t>Can NOT run Synapse Pipelines or grant access to others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823912"/>
          </a:xfrm>
        </p:spPr>
        <p:txBody>
          <a:bodyPr/>
          <a:lstStyle/>
          <a:p>
            <a:r>
              <a:rPr lang="en-US" dirty="0"/>
              <a:t>Artifact Publisher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71"/>
            <a:ext cx="5183188" cy="3684588"/>
          </a:xfrm>
        </p:spPr>
        <p:txBody>
          <a:bodyPr/>
          <a:lstStyle/>
          <a:p>
            <a:r>
              <a:rPr lang="en-US" dirty="0"/>
              <a:t>Read and manage published code artifacts &amp; outputs</a:t>
            </a:r>
          </a:p>
          <a:p>
            <a:r>
              <a:rPr lang="en-US" dirty="0"/>
              <a:t>Does NOT include permissions to run code/pipelines or grant access to others</a:t>
            </a:r>
          </a:p>
          <a:p>
            <a:r>
              <a:rPr lang="en-US" dirty="0"/>
              <a:t>Artifact User provides read-only access but no management options</a:t>
            </a:r>
          </a:p>
        </p:txBody>
      </p:sp>
    </p:spTree>
    <p:extLst>
      <p:ext uri="{BB962C8B-B14F-4D97-AF65-F5344CB8AC3E}">
        <p14:creationId xmlns:p14="http://schemas.microsoft.com/office/powerpoint/2010/main" val="347313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66"/>
            <a:ext cx="5157787" cy="823912"/>
          </a:xfrm>
        </p:spPr>
        <p:txBody>
          <a:bodyPr/>
          <a:lstStyle/>
          <a:p>
            <a:r>
              <a:rPr lang="en-US" dirty="0"/>
              <a:t>Credential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78"/>
            <a:ext cx="5157787" cy="3684588"/>
          </a:xfrm>
        </p:spPr>
        <p:txBody>
          <a:bodyPr/>
          <a:lstStyle/>
          <a:p>
            <a:r>
              <a:rPr lang="en-US" dirty="0"/>
              <a:t>Use secrets within credentials and linked services</a:t>
            </a:r>
          </a:p>
          <a:p>
            <a:r>
              <a:rPr lang="en-US" dirty="0"/>
              <a:t>Required for activities like pipeline runs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66"/>
            <a:ext cx="5183188" cy="823912"/>
          </a:xfrm>
        </p:spPr>
        <p:txBody>
          <a:bodyPr/>
          <a:lstStyle/>
          <a:p>
            <a:r>
              <a:rPr lang="en-US" dirty="0"/>
              <a:t>Monitoring Operator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78"/>
            <a:ext cx="5183188" cy="3684588"/>
          </a:xfrm>
        </p:spPr>
        <p:txBody>
          <a:bodyPr/>
          <a:lstStyle/>
          <a:p>
            <a:r>
              <a:rPr lang="en-US" dirty="0"/>
              <a:t>Read published code artifacts &amp; outputs for notebooks and pipeline runs</a:t>
            </a:r>
          </a:p>
          <a:p>
            <a:r>
              <a:rPr lang="en-US" dirty="0"/>
              <a:t>View serverless SQL pool, Spark pool, Data Explorer pool, and Integration Runtime details</a:t>
            </a:r>
          </a:p>
          <a:p>
            <a:r>
              <a:rPr lang="en-US" dirty="0"/>
              <a:t>May NOT run/cancel pipelines or Spark jobs</a:t>
            </a:r>
          </a:p>
        </p:txBody>
      </p:sp>
    </p:spTree>
    <p:extLst>
      <p:ext uri="{BB962C8B-B14F-4D97-AF65-F5344CB8AC3E}">
        <p14:creationId xmlns:p14="http://schemas.microsoft.com/office/powerpoint/2010/main" val="345953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57"/>
            <a:ext cx="5157787" cy="823912"/>
          </a:xfrm>
        </p:spPr>
        <p:txBody>
          <a:bodyPr/>
          <a:lstStyle/>
          <a:p>
            <a:r>
              <a:rPr lang="en-US" dirty="0"/>
              <a:t>Compute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69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Submit Spark jobs/notebooks and view logs</a:t>
            </a:r>
          </a:p>
          <a:p>
            <a:r>
              <a:rPr lang="en-US" dirty="0"/>
              <a:t>May cancel Spark jobs from ANY user</a:t>
            </a:r>
          </a:p>
          <a:p>
            <a:r>
              <a:rPr lang="en-US" dirty="0"/>
              <a:t>May run pipelines and view pipeline runs/outputs if also given Credential User access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57"/>
            <a:ext cx="5183188" cy="823912"/>
          </a:xfrm>
        </p:spPr>
        <p:txBody>
          <a:bodyPr/>
          <a:lstStyle/>
          <a:p>
            <a:r>
              <a:rPr lang="en-US" dirty="0"/>
              <a:t>Synapse Contributor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69"/>
            <a:ext cx="5505994" cy="3684588"/>
          </a:xfrm>
        </p:spPr>
        <p:txBody>
          <a:bodyPr>
            <a:normAutofit/>
          </a:bodyPr>
          <a:lstStyle/>
          <a:p>
            <a:r>
              <a:rPr lang="en-US" dirty="0"/>
              <a:t>Includes ALL Compute Operator permissions</a:t>
            </a:r>
          </a:p>
          <a:p>
            <a:r>
              <a:rPr lang="en-US" dirty="0"/>
              <a:t>Full access to Spark pools and Integration runtimes</a:t>
            </a:r>
          </a:p>
          <a:p>
            <a:r>
              <a:rPr lang="en-US" dirty="0"/>
              <a:t>May work with published code artifacts</a:t>
            </a:r>
          </a:p>
          <a:p>
            <a:r>
              <a:rPr lang="en-US" dirty="0"/>
              <a:t>Requires Credential User to run pipelines</a:t>
            </a:r>
          </a:p>
        </p:txBody>
      </p:sp>
    </p:spTree>
    <p:extLst>
      <p:ext uri="{BB962C8B-B14F-4D97-AF65-F5344CB8AC3E}">
        <p14:creationId xmlns:p14="http://schemas.microsoft.com/office/powerpoint/2010/main" val="930698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and view details on pools, Integration Runtimes, and published linked services + credentials</a:t>
            </a:r>
          </a:p>
          <a:p>
            <a:r>
              <a:rPr lang="en-US" dirty="0"/>
              <a:t>May NOT review published code artifacts</a:t>
            </a:r>
          </a:p>
          <a:p>
            <a:r>
              <a:rPr lang="en-US" dirty="0"/>
              <a:t>May create new artifacts but require other permissions to run/publish</a:t>
            </a:r>
          </a:p>
        </p:txBody>
      </p:sp>
    </p:spTree>
    <p:extLst>
      <p:ext uri="{BB962C8B-B14F-4D97-AF65-F5344CB8AC3E}">
        <p14:creationId xmlns:p14="http://schemas.microsoft.com/office/powerpoint/2010/main" val="263935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FC1-EBC0-BFA0-DF85-ECF81B9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AEB0-90F6-6688-74F9-E10257D4B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580AF-0F73-384F-36BF-AE1ABE5C98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 hardware</a:t>
            </a:r>
          </a:p>
          <a:p>
            <a:r>
              <a:rPr lang="en-US" dirty="0"/>
              <a:t>Available encryption options</a:t>
            </a:r>
          </a:p>
          <a:p>
            <a:r>
              <a:rPr lang="en-US" dirty="0"/>
              <a:t>Network access and 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53095F-D161-6758-37C4-5BD82F46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DD357-927C-B3CD-EC7F-D2B18677C0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Access to systems</a:t>
            </a:r>
          </a:p>
          <a:p>
            <a:r>
              <a:rPr lang="en-US" dirty="0"/>
              <a:t>Choice of encryption:  Microsoft’s or yours</a:t>
            </a:r>
          </a:p>
          <a:p>
            <a:r>
              <a:rPr lang="en-US" dirty="0"/>
              <a:t>Data fidelity and access rights</a:t>
            </a:r>
          </a:p>
        </p:txBody>
      </p:sp>
    </p:spTree>
    <p:extLst>
      <p:ext uri="{BB962C8B-B14F-4D97-AF65-F5344CB8AC3E}">
        <p14:creationId xmlns:p14="http://schemas.microsoft.com/office/powerpoint/2010/main" val="14763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security options</a:t>
            </a:r>
          </a:p>
          <a:p>
            <a:r>
              <a:rPr lang="en-US" dirty="0"/>
              <a:t>Assign roles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Alerting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2BC219-B615-310E-B0E6-5E5A298F3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mechanism for storing log data</a:t>
            </a:r>
          </a:p>
          <a:p>
            <a:r>
              <a:rPr lang="en-US" dirty="0"/>
              <a:t>Query results using Kusto Query Language (KQL)</a:t>
            </a:r>
          </a:p>
          <a:p>
            <a:r>
              <a:rPr lang="en-US" dirty="0"/>
              <a:t>May NOT send results to a Data Explorer pool!</a:t>
            </a:r>
          </a:p>
          <a:p>
            <a:endParaRPr lang="en-US" dirty="0"/>
          </a:p>
        </p:txBody>
      </p:sp>
      <p:pic>
        <p:nvPicPr>
          <p:cNvPr id="5122" name="Picture 2" descr="Screenshot shows the Log Analytics workspace where you can enter values.">
            <a:extLst>
              <a:ext uri="{FF2B5EF4-FFF2-40B4-BE49-F238E27FC236}">
                <a16:creationId xmlns:a16="http://schemas.microsoft.com/office/drawing/2014/main" id="{0C0D19B7-E86F-BBA8-1F26-585A351A47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61" y="397782"/>
            <a:ext cx="3539481" cy="47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8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Log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6842E-2EFF-99A4-5AB2-AF9472C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Workspace-level metrics</a:t>
            </a:r>
          </a:p>
          <a:p>
            <a:pPr lvl="1"/>
            <a:r>
              <a:rPr lang="en-US" dirty="0"/>
              <a:t>Serverless SQL pool</a:t>
            </a:r>
          </a:p>
          <a:p>
            <a:pPr lvl="1"/>
            <a:r>
              <a:rPr lang="en-US" dirty="0"/>
              <a:t>Synapse pipelines</a:t>
            </a:r>
          </a:p>
          <a:p>
            <a:pPr lvl="1"/>
            <a:r>
              <a:rPr lang="en-US" dirty="0"/>
              <a:t>Synapse security</a:t>
            </a:r>
          </a:p>
          <a:p>
            <a:pPr lvl="1"/>
            <a:r>
              <a:rPr lang="en-US" dirty="0"/>
              <a:t>Synapse Link</a:t>
            </a:r>
          </a:p>
          <a:p>
            <a:r>
              <a:rPr lang="en-US" dirty="0"/>
              <a:t>Dedicated SQL pool DMVs</a:t>
            </a:r>
          </a:p>
          <a:p>
            <a:r>
              <a:rPr lang="en-US" dirty="0"/>
              <a:t>Data Explorer pool metrics</a:t>
            </a:r>
          </a:p>
          <a:p>
            <a:r>
              <a:rPr lang="en-US" dirty="0"/>
              <a:t>Spark pool runs</a:t>
            </a:r>
          </a:p>
          <a:p>
            <a:r>
              <a:rPr lang="en-US" dirty="0"/>
              <a:t>Spark application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62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Logging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13523-FEF6-07F4-079C-DCF805B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23" y="1690688"/>
            <a:ext cx="8612777" cy="49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5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B35D70-E23D-BFA4-B5AA-01F4BF8A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697" y="1625150"/>
            <a:ext cx="9553303" cy="5232850"/>
          </a:xfrm>
        </p:spPr>
      </p:pic>
    </p:spTree>
    <p:extLst>
      <p:ext uri="{BB962C8B-B14F-4D97-AF65-F5344CB8AC3E}">
        <p14:creationId xmlns:p14="http://schemas.microsoft.com/office/powerpoint/2010/main" val="217581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Explorer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04FE891-216B-0EF9-8D5C-2D86534D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2850" y="1384663"/>
            <a:ext cx="8519150" cy="5316582"/>
          </a:xfrm>
        </p:spPr>
      </p:pic>
    </p:spTree>
    <p:extLst>
      <p:ext uri="{BB962C8B-B14F-4D97-AF65-F5344CB8AC3E}">
        <p14:creationId xmlns:p14="http://schemas.microsoft.com/office/powerpoint/2010/main" val="139508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+ Serverless SQL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284605-C34D-8A73-76EC-82535406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94" y="1379602"/>
            <a:ext cx="8322906" cy="5356478"/>
          </a:xfrm>
        </p:spPr>
      </p:pic>
    </p:spTree>
    <p:extLst>
      <p:ext uri="{BB962C8B-B14F-4D97-AF65-F5344CB8AC3E}">
        <p14:creationId xmlns:p14="http://schemas.microsoft.com/office/powerpoint/2010/main" val="3958868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430308-79A7-9842-7920-E9100511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619" y="1652809"/>
            <a:ext cx="9904762" cy="3552381"/>
          </a:xfrm>
        </p:spPr>
      </p:pic>
    </p:spTree>
    <p:extLst>
      <p:ext uri="{BB962C8B-B14F-4D97-AF65-F5344CB8AC3E}">
        <p14:creationId xmlns:p14="http://schemas.microsoft.com/office/powerpoint/2010/main" val="284222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3A51E-4E71-CCA3-CA23-502E42F97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2485118"/>
          </a:xfrm>
        </p:spPr>
        <p:txBody>
          <a:bodyPr/>
          <a:lstStyle/>
          <a:p>
            <a:r>
              <a:rPr lang="en-US" dirty="0"/>
              <a:t>Step 0:  ensure you have the following resources</a:t>
            </a:r>
          </a:p>
          <a:p>
            <a:pPr lvl="1"/>
            <a:r>
              <a:rPr lang="en-US" dirty="0"/>
              <a:t>Log Analytics</a:t>
            </a:r>
          </a:p>
          <a:p>
            <a:pPr lvl="1"/>
            <a:r>
              <a:rPr lang="en-US" dirty="0"/>
              <a:t>Key Vault</a:t>
            </a:r>
          </a:p>
          <a:p>
            <a:r>
              <a:rPr lang="en-US" dirty="0"/>
              <a:t>Add a linked service to Key Vault from Synapse</a:t>
            </a:r>
          </a:p>
          <a:p>
            <a:r>
              <a:rPr lang="en-US" dirty="0"/>
              <a:t>Ensure the managed identity has Secret permissions on KV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4B81A9-AFD7-D440-F39C-80810BAC4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95" y="4225956"/>
            <a:ext cx="10552705" cy="26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9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Microsoft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 data at rest</a:t>
            </a:r>
          </a:p>
          <a:p>
            <a:pPr lvl="1"/>
            <a:r>
              <a:rPr lang="en-US" dirty="0"/>
              <a:t>Dedicated SQL pool data encrypted on disk and can use TDE</a:t>
            </a:r>
          </a:p>
          <a:p>
            <a:pPr lvl="1"/>
            <a:r>
              <a:rPr lang="en-US" dirty="0"/>
              <a:t>Data lake data encrypted on disk</a:t>
            </a:r>
          </a:p>
          <a:p>
            <a:pPr lvl="1"/>
            <a:r>
              <a:rPr lang="en-US" dirty="0"/>
              <a:t>Backups encrypted automatically</a:t>
            </a:r>
          </a:p>
          <a:p>
            <a:r>
              <a:rPr lang="en-US" dirty="0"/>
              <a:t>Encrypt data in transit</a:t>
            </a:r>
          </a:p>
          <a:p>
            <a:pPr lvl="1"/>
            <a:r>
              <a:rPr lang="en-US" dirty="0"/>
              <a:t>TLS required for all communications</a:t>
            </a:r>
          </a:p>
          <a:p>
            <a:pPr lvl="1"/>
            <a:r>
              <a:rPr lang="en-US" dirty="0"/>
              <a:t>Options available to prevent routing over the public internet</a:t>
            </a:r>
          </a:p>
        </p:txBody>
      </p:sp>
    </p:spTree>
    <p:extLst>
      <p:ext uri="{BB962C8B-B14F-4D97-AF65-F5344CB8AC3E}">
        <p14:creationId xmlns:p14="http://schemas.microsoft.com/office/powerpoint/2010/main" val="347915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0E59-EA7B-C904-C970-5689392E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86CB-FFAA-1161-BA6F-1E8FFD03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1200" dirty="0"/>
              <a:t>Step 1:  create a text file with the following details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spark.synapse.logAnalytics.enabled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true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spark.synapse.logAnalytics.workspaceId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&lt;workspace-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guid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&gt; 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spark.synapse.logAnalytics.keyVault.name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spark.synapse.logAnalytics.keyVault.linkedServiceName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linkedservice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spark.synapse.logAnalytics.keyVault.key.secret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log-analytics-secret-key</a:t>
            </a:r>
            <a:endParaRPr lang="en-US" sz="8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3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CD908A-10D6-B445-4F12-CAEA9786A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110" y="1455554"/>
            <a:ext cx="8220890" cy="5219071"/>
          </a:xfrm>
        </p:spPr>
      </p:pic>
    </p:spTree>
    <p:extLst>
      <p:ext uri="{BB962C8B-B14F-4D97-AF65-F5344CB8AC3E}">
        <p14:creationId xmlns:p14="http://schemas.microsoft.com/office/powerpoint/2010/main" val="1439543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EF86-A4D2-FA37-FA04-F57274BC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900" y="87086"/>
            <a:ext cx="4350323" cy="50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7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98FDE-76C3-2751-C3C2-0613EDCE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06" y="2450357"/>
            <a:ext cx="9940394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3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4AE7C5-0279-78E9-B53C-E31068E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84" y="2368731"/>
            <a:ext cx="9250716" cy="45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7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D85C5-30CF-D0EF-626D-582AF5B3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5256"/>
            <a:ext cx="59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2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4:  Try it 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EB4D1-CDF4-7C29-2B8B-9900A53DFE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(May take a few minutes)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5C056-4F39-8D2E-37D6-8B7925F1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8" y="2378567"/>
            <a:ext cx="5536985" cy="343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0479-E2D7-46A4-2387-25717A15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23693"/>
            <a:ext cx="4767209" cy="40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6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 Log Analytics account</a:t>
            </a:r>
          </a:p>
          <a:p>
            <a:r>
              <a:rPr lang="en-US" dirty="0"/>
              <a:t>Configure Synapse diagnostic logging</a:t>
            </a:r>
          </a:p>
          <a:p>
            <a:r>
              <a:rPr lang="en-US" dirty="0"/>
              <a:t>Configure Spark application logging</a:t>
            </a:r>
          </a:p>
        </p:txBody>
      </p:sp>
    </p:spTree>
    <p:extLst>
      <p:ext uri="{BB962C8B-B14F-4D97-AF65-F5344CB8AC3E}">
        <p14:creationId xmlns:p14="http://schemas.microsoft.com/office/powerpoint/2010/main" val="2385469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3377-7078-F23A-98D2-97EEF913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Log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8FA6-6E23-5898-4FCA-F671F41C7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Queries available in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Pre-created KQL queries to analyze SQL pools, Spark pools, and Synapse Pipelines</a:t>
            </a:r>
          </a:p>
          <a:p>
            <a:r>
              <a:rPr lang="en-US" dirty="0"/>
              <a:t>Several places to submit queries:  Log Analytics in portal, Logs in Synapse workspace, </a:t>
            </a:r>
            <a:r>
              <a:rPr lang="en-US" dirty="0" err="1"/>
              <a:t>az</a:t>
            </a:r>
            <a:r>
              <a:rPr lang="en-US" dirty="0"/>
              <a:t> CLI, etc.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66EB6-1B56-39BD-8441-02156D444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4862" y="1571857"/>
            <a:ext cx="3314286" cy="3714286"/>
          </a:xfrm>
        </p:spPr>
      </p:pic>
    </p:spTree>
    <p:extLst>
      <p:ext uri="{BB962C8B-B14F-4D97-AF65-F5344CB8AC3E}">
        <p14:creationId xmlns:p14="http://schemas.microsoft.com/office/powerpoint/2010/main" val="338913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CBA32-9895-40AE-9353-D07EBB19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94" y="1367878"/>
            <a:ext cx="11301106" cy="5327770"/>
          </a:xfrm>
        </p:spPr>
      </p:pic>
    </p:spTree>
    <p:extLst>
      <p:ext uri="{BB962C8B-B14F-4D97-AF65-F5344CB8AC3E}">
        <p14:creationId xmlns:p14="http://schemas.microsoft.com/office/powerpoint/2010/main" val="214982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Ensure sensitive data is necessary to store</a:t>
            </a:r>
          </a:p>
          <a:p>
            <a:pPr lvl="1"/>
            <a:r>
              <a:rPr lang="en-US" dirty="0"/>
              <a:t>Follow regulatory compliance requirements and guidelines</a:t>
            </a:r>
          </a:p>
          <a:p>
            <a:pPr lvl="1"/>
            <a:r>
              <a:rPr lang="en-US" dirty="0"/>
              <a:t>Consider whether you need the data</a:t>
            </a:r>
          </a:p>
          <a:p>
            <a:pPr lvl="1"/>
            <a:r>
              <a:rPr lang="en-US" dirty="0"/>
              <a:t>Don’t have it, can’t lose it</a:t>
            </a:r>
          </a:p>
          <a:p>
            <a:r>
              <a:rPr lang="en-US" dirty="0"/>
              <a:t>Remove obsolete data</a:t>
            </a:r>
          </a:p>
          <a:p>
            <a:pPr lvl="1"/>
            <a:r>
              <a:rPr lang="en-US" dirty="0"/>
              <a:t>Create lifecycle management policies on Azure storage</a:t>
            </a:r>
          </a:p>
          <a:p>
            <a:pPr lvl="1"/>
            <a:r>
              <a:rPr lang="en-US" dirty="0"/>
              <a:t>Partition data in dedicated SQL pool and roll off old partitions</a:t>
            </a:r>
          </a:p>
          <a:p>
            <a:pPr lvl="1"/>
            <a:r>
              <a:rPr lang="en-US" dirty="0"/>
              <a:t>Data Explorer pool has built-in lifecycle management</a:t>
            </a:r>
          </a:p>
          <a:p>
            <a:pPr lvl="1"/>
            <a:r>
              <a:rPr lang="en-US" dirty="0"/>
              <a:t>Reduces consequences of data breach and can save money</a:t>
            </a:r>
          </a:p>
          <a:p>
            <a:r>
              <a:rPr lang="en-US" dirty="0"/>
              <a:t>Grant access as needed</a:t>
            </a:r>
          </a:p>
        </p:txBody>
      </p:sp>
    </p:spTree>
    <p:extLst>
      <p:ext uri="{BB962C8B-B14F-4D97-AF65-F5344CB8AC3E}">
        <p14:creationId xmlns:p14="http://schemas.microsoft.com/office/powerpoint/2010/main" val="197380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Diagnostics tables available in Log Analytics if you enabled them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FA602-85E6-3621-9580-F99D624AE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7381" y="1548628"/>
            <a:ext cx="6304619" cy="4944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04B7-3884-8D6D-F811-9A50B2ED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0" y="3429000"/>
            <a:ext cx="2892130" cy="29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9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2216" cy="4351338"/>
          </a:xfrm>
        </p:spPr>
        <p:txBody>
          <a:bodyPr/>
          <a:lstStyle/>
          <a:p>
            <a:r>
              <a:rPr lang="en-US" dirty="0"/>
              <a:t>Spark pools contain limited information, primarily in the applications ended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F64FE-C97F-3ACD-42C6-A6D38E627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5731" y="1433052"/>
            <a:ext cx="6628842" cy="5136484"/>
          </a:xfrm>
        </p:spPr>
      </p:pic>
    </p:spTree>
    <p:extLst>
      <p:ext uri="{BB962C8B-B14F-4D97-AF65-F5344CB8AC3E}">
        <p14:creationId xmlns:p14="http://schemas.microsoft.com/office/powerpoint/2010/main" val="2470276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33396C-41A0-7A99-C10B-BF7616F70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1108" y="1433641"/>
            <a:ext cx="5970892" cy="502400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0D412E-89DC-AD6F-DD9F-F1A1D10B4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033" y="3429000"/>
            <a:ext cx="5975967" cy="837340"/>
          </a:xfrm>
        </p:spPr>
      </p:pic>
    </p:spTree>
    <p:extLst>
      <p:ext uri="{BB962C8B-B14F-4D97-AF65-F5344CB8AC3E}">
        <p14:creationId xmlns:p14="http://schemas.microsoft.com/office/powerpoint/2010/main" val="3974667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DDFAD1-8F8B-D37A-2485-57F3EAFD2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21" y="1798754"/>
            <a:ext cx="6011279" cy="326049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5E032-63CF-0D46-1832-0F6D2C350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7906" y="1290801"/>
            <a:ext cx="5894094" cy="5202074"/>
          </a:xfrm>
        </p:spPr>
      </p:pic>
    </p:spTree>
    <p:extLst>
      <p:ext uri="{BB962C8B-B14F-4D97-AF65-F5344CB8AC3E}">
        <p14:creationId xmlns:p14="http://schemas.microsoft.com/office/powerpoint/2010/main" val="1360614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Monitor Hub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F16AB-40FE-A79F-1BBA-29B570F75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“Single pane of glass” view of pools and tooling (Pipelines and Link)</a:t>
            </a:r>
          </a:p>
          <a:p>
            <a:r>
              <a:rPr lang="en-US" dirty="0"/>
              <a:t>Filter specific SQL, KQL, or Spark activities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580CF-FBAF-5F5B-7739-F3F61A60A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5994" y="1624059"/>
            <a:ext cx="4308800" cy="3609881"/>
          </a:xfrm>
        </p:spPr>
      </p:pic>
    </p:spTree>
    <p:extLst>
      <p:ext uri="{BB962C8B-B14F-4D97-AF65-F5344CB8AC3E}">
        <p14:creationId xmlns:p14="http://schemas.microsoft.com/office/powerpoint/2010/main" val="1125733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F62E14-94F2-1C7B-8DE2-95E7BD77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04" y="1563738"/>
            <a:ext cx="9691396" cy="51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11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ED420-6C70-7376-C5F7-7DB1F2097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7793"/>
            <a:ext cx="6531773" cy="4995590"/>
          </a:xfrm>
        </p:spPr>
      </p:pic>
    </p:spTree>
    <p:extLst>
      <p:ext uri="{BB962C8B-B14F-4D97-AF65-F5344CB8AC3E}">
        <p14:creationId xmlns:p14="http://schemas.microsoft.com/office/powerpoint/2010/main" val="419457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F5-A0D5-D10D-651D-7DE1F311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SQL Pools via DMV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B155-F5FA-F0B9-C164-D8CA7BAA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VIEW DATABASE STATE or CONTROL permission</a:t>
            </a:r>
          </a:p>
          <a:p>
            <a:r>
              <a:rPr lang="en-US" dirty="0" err="1"/>
              <a:t>sys.dm_pdw_exec_sessions</a:t>
            </a:r>
            <a:endParaRPr lang="en-US" dirty="0"/>
          </a:p>
          <a:p>
            <a:r>
              <a:rPr lang="en-US" dirty="0" err="1"/>
              <a:t>sys.dm_pdw_exec_requests</a:t>
            </a:r>
            <a:endParaRPr lang="en-US" dirty="0"/>
          </a:p>
          <a:p>
            <a:r>
              <a:rPr lang="en-US" dirty="0" err="1"/>
              <a:t>sys.dm_pdw_sql_requests</a:t>
            </a:r>
            <a:endParaRPr lang="en-US" dirty="0"/>
          </a:p>
          <a:p>
            <a:r>
              <a:rPr lang="en-US" dirty="0" err="1"/>
              <a:t>sys.dm_pdw_request_steps</a:t>
            </a:r>
            <a:endParaRPr lang="en-US" dirty="0"/>
          </a:p>
          <a:p>
            <a:r>
              <a:rPr lang="en-US" dirty="0" err="1"/>
              <a:t>sys.dm_pdw_waits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Microsoft Learn has 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AF9A-FF9E-BC5B-84E9-2F76FC8E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AF52B-E9B9-C56A-E07D-C28BC729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8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pools highly available by default—no need (or ability) to set up, e.g., Availability Groups</a:t>
            </a:r>
          </a:p>
          <a:p>
            <a:r>
              <a:rPr lang="en-US" dirty="0"/>
              <a:t>Serverless SQL pool high available, though can be flaky</a:t>
            </a:r>
          </a:p>
          <a:p>
            <a:r>
              <a:rPr lang="en-US" dirty="0"/>
              <a:t>Spark pool availability:  burn it down and start over!</a:t>
            </a:r>
          </a:p>
          <a:p>
            <a:r>
              <a:rPr lang="en-US" dirty="0"/>
              <a:t>Data Explorer pool highly available within a region</a:t>
            </a:r>
          </a:p>
          <a:p>
            <a:pPr lvl="1"/>
            <a:r>
              <a:rPr lang="en-US" dirty="0"/>
              <a:t>Uses Azure Storage under the covers</a:t>
            </a:r>
          </a:p>
          <a:p>
            <a:pPr lvl="1"/>
            <a:r>
              <a:rPr lang="en-US" dirty="0"/>
              <a:t>Compute nodes available in multiple zones within a region but no built-in cross-region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36439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C2999-08AA-2238-9998-A4742AA9A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51" y="1360868"/>
            <a:ext cx="7872549" cy="53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48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2E5791-32A7-471B-6D6D-831BB93EC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54" y="1584959"/>
            <a:ext cx="10181046" cy="53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58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ED1B-6C43-F1D0-91CB-E3ABF677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Workbooks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5724-6829-DBDA-8FF4-D4DC8347A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Part of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Includes components for dedicated &amp; serverless SQL pools and Synapse Pipelines</a:t>
            </a:r>
          </a:p>
          <a:p>
            <a:endParaRPr lang="en-US" dirty="0"/>
          </a:p>
        </p:txBody>
      </p:sp>
      <p:pic>
        <p:nvPicPr>
          <p:cNvPr id="6146" name="Picture 2" descr="DedicatedPoolWB1">
            <a:extLst>
              <a:ext uri="{FF2B5EF4-FFF2-40B4-BE49-F238E27FC236}">
                <a16:creationId xmlns:a16="http://schemas.microsoft.com/office/drawing/2014/main" id="{BEE6B337-6C5A-9981-1071-04A61DDB20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2"/>
          <a:stretch/>
        </p:blipFill>
        <p:spPr bwMode="auto">
          <a:xfrm>
            <a:off x="6010160" y="1440632"/>
            <a:ext cx="6181840" cy="51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48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diagnostic data in Log Analytics</a:t>
            </a:r>
          </a:p>
          <a:p>
            <a:r>
              <a:rPr lang="en-US" dirty="0"/>
              <a:t>Review Azure Synapse Toolbox queries</a:t>
            </a:r>
          </a:p>
          <a:p>
            <a:r>
              <a:rPr lang="en-US" dirty="0"/>
              <a:t>Configure Synapse monitoring</a:t>
            </a:r>
          </a:p>
        </p:txBody>
      </p:sp>
    </p:spTree>
    <p:extLst>
      <p:ext uri="{BB962C8B-B14F-4D97-AF65-F5344CB8AC3E}">
        <p14:creationId xmlns:p14="http://schemas.microsoft.com/office/powerpoint/2010/main" val="4016462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workspace and asset security</a:t>
            </a:r>
          </a:p>
          <a:p>
            <a:r>
              <a:rPr lang="en-US" dirty="0"/>
              <a:t>Synapse Role-Based Access Control</a:t>
            </a:r>
          </a:p>
          <a:p>
            <a:r>
              <a:rPr lang="en-US" dirty="0"/>
              <a:t>Diagnostic logging via Log Analytics</a:t>
            </a:r>
          </a:p>
          <a:p>
            <a:r>
              <a:rPr lang="en-US" dirty="0"/>
              <a:t>Spark application logging via Log Analytics</a:t>
            </a:r>
          </a:p>
          <a:p>
            <a:r>
              <a:rPr lang="en-US" dirty="0"/>
              <a:t>Reviewing Synapse diagnostic and application logs via KQL</a:t>
            </a:r>
          </a:p>
          <a:p>
            <a:r>
              <a:rPr lang="en-US" dirty="0"/>
              <a:t>Monitoring a Synapse workspace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 dirty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dirty="0"/>
              <a:t>Here’s How -</a:t>
            </a:r>
          </a:p>
          <a:p>
            <a:r>
              <a:rPr lang="en-US" sz="2133" b="0" dirty="0"/>
              <a:t>Simply go to the Whova App on your smartphone</a:t>
            </a:r>
          </a:p>
          <a:p>
            <a:r>
              <a:rPr lang="en-US" sz="2133" b="0" dirty="0"/>
              <a:t>Go to the conference homepage</a:t>
            </a:r>
          </a:p>
          <a:p>
            <a:r>
              <a:rPr lang="en-US" sz="2133" b="0" dirty="0"/>
              <a:t>Scroll down to ‘Additional Resources’ and click ‘Surveys’.</a:t>
            </a:r>
          </a:p>
          <a:p>
            <a:r>
              <a:rPr lang="en-US" sz="2133" b="0" dirty="0"/>
              <a:t>Click ‘Session Feedback’.</a:t>
            </a:r>
          </a:p>
          <a:p>
            <a:r>
              <a:rPr lang="en-US" sz="2133" b="0" dirty="0"/>
              <a:t>Scroll down to click on this session title.</a:t>
            </a:r>
          </a:p>
          <a:p>
            <a:r>
              <a:rPr lang="en-US" sz="2133" b="0" dirty="0"/>
              <a:t>Complete the session feedback survey.</a:t>
            </a:r>
          </a:p>
          <a:p>
            <a:r>
              <a:rPr lang="en-US" sz="2133" b="0" dirty="0"/>
              <a:t>Finally, click ‘Submit’</a:t>
            </a:r>
          </a:p>
          <a:p>
            <a:endParaRPr lang="en-US" sz="2133" dirty="0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 offers automated snapshot with RPO of 8 hours and retention of 7 days</a:t>
            </a:r>
          </a:p>
          <a:p>
            <a:r>
              <a:rPr lang="en-US" dirty="0"/>
              <a:t>Can take manual snapshots of dedicated SQL pools</a:t>
            </a:r>
          </a:p>
          <a:p>
            <a:r>
              <a:rPr lang="en-US" dirty="0"/>
              <a:t>Recommended to use Geo-Redundant Storage (GRS) for data lake storage; Read-Access (RA-GRS) okay but not required</a:t>
            </a:r>
          </a:p>
          <a:p>
            <a:r>
              <a:rPr lang="en-US" dirty="0"/>
              <a:t>Data Explorer pools may be clustered in paired regions</a:t>
            </a:r>
          </a:p>
          <a:p>
            <a:pPr lvl="1"/>
            <a:r>
              <a:rPr lang="en-US" dirty="0"/>
              <a:t>Ex:  East US – West US, East US 2 – Central US, North Europe – West Europe</a:t>
            </a:r>
          </a:p>
        </p:txBody>
      </p:sp>
    </p:spTree>
    <p:extLst>
      <p:ext uri="{BB962C8B-B14F-4D97-AF65-F5344CB8AC3E}">
        <p14:creationId xmlns:p14="http://schemas.microsoft.com/office/powerpoint/2010/main" val="15012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63AE-5456-73FB-0C64-61ADCF1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Setup Options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C590A-6E06-FF68-32D4-CEE998F82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18" y="2141537"/>
            <a:ext cx="80561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4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D071-2EEE-4ACA-1998-12124684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F5A-6C04-8D20-5059-75B92FA841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Creates a Synapse workspace in a </a:t>
            </a:r>
            <a:r>
              <a:rPr lang="en-US" dirty="0" err="1"/>
              <a:t>VNet</a:t>
            </a:r>
            <a:r>
              <a:rPr lang="en-US" dirty="0"/>
              <a:t> Microsoft owns</a:t>
            </a:r>
          </a:p>
          <a:p>
            <a:pPr lvl="1"/>
            <a:r>
              <a:rPr lang="en-US" dirty="0"/>
              <a:t>Cannot build Synapse resources in a customer-owned </a:t>
            </a:r>
            <a:r>
              <a:rPr lang="en-US" dirty="0" err="1"/>
              <a:t>VNet</a:t>
            </a:r>
            <a:endParaRPr lang="en-US" dirty="0"/>
          </a:p>
          <a:p>
            <a:r>
              <a:rPr lang="en-US" dirty="0"/>
              <a:t>Segregates Spark pools into individual subnets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984AA-AB50-4C69-92E6-FF5F62682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Puts Synapse workspace on its own </a:t>
            </a:r>
            <a:r>
              <a:rPr lang="en-US" dirty="0" err="1"/>
              <a:t>VNet</a:t>
            </a:r>
            <a:r>
              <a:rPr lang="en-US" dirty="0"/>
              <a:t> </a:t>
            </a:r>
          </a:p>
          <a:p>
            <a:r>
              <a:rPr lang="en-US" dirty="0"/>
              <a:t>Opens up only ports necessary for communication</a:t>
            </a:r>
          </a:p>
          <a:p>
            <a:r>
              <a:rPr lang="en-US" dirty="0"/>
              <a:t>Necessary to prevent public network access</a:t>
            </a:r>
          </a:p>
          <a:p>
            <a:r>
              <a:rPr lang="en-US" dirty="0"/>
              <a:t>Enables managed private endpoints for Azure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4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9BC47475-291E-4F21-9BE7-319973E432F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429A3892-6E3C-4ECB-8F0C-FED6456F5022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8427BCE7-9D71-4A68-B0E9-7403317615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1687</Words>
  <Application>Microsoft Office PowerPoint</Application>
  <PresentationFormat>Widescreen</PresentationFormat>
  <Paragraphs>261</Paragraphs>
  <Slides>68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Wingdings</vt:lpstr>
      <vt:lpstr>Office Theme</vt:lpstr>
      <vt:lpstr>3_Custom Design</vt:lpstr>
      <vt:lpstr>1_Custom Design</vt:lpstr>
      <vt:lpstr>2_Custom Design</vt:lpstr>
      <vt:lpstr>Custom Design</vt:lpstr>
      <vt:lpstr>PowerPoint Presentation</vt:lpstr>
      <vt:lpstr>Security</vt:lpstr>
      <vt:lpstr>Shared Responsibility</vt:lpstr>
      <vt:lpstr>Key Principles – Mostly Microsoft</vt:lpstr>
      <vt:lpstr>Key Principles – Mostly You</vt:lpstr>
      <vt:lpstr>Business Continuity – High Availability</vt:lpstr>
      <vt:lpstr>Business Continuity – Disaster Recovery</vt:lpstr>
      <vt:lpstr>Two Critical Setup Options</vt:lpstr>
      <vt:lpstr>Managed Virtual Networks</vt:lpstr>
      <vt:lpstr>Managed Private Endpoint</vt:lpstr>
      <vt:lpstr>Data Exfiltration Protection</vt:lpstr>
      <vt:lpstr>Integration Runtimes</vt:lpstr>
      <vt:lpstr>Integration Runtime Setup</vt:lpstr>
      <vt:lpstr>Integration Runtime Local Configuration</vt:lpstr>
      <vt:lpstr>Integration Runtime Linked Service</vt:lpstr>
      <vt:lpstr>Integration Runtime Linked Service</vt:lpstr>
      <vt:lpstr>Using an Integration Runtime</vt:lpstr>
      <vt:lpstr>Power BI Data Gateway</vt:lpstr>
      <vt:lpstr>Power BI Data Gateway</vt:lpstr>
      <vt:lpstr>Power BI VNet Gateways</vt:lpstr>
      <vt:lpstr>Power BI VNet Gateway Management</vt:lpstr>
      <vt:lpstr>Other Security Options</vt:lpstr>
      <vt:lpstr>Roles and Rights</vt:lpstr>
      <vt:lpstr>Storage Blob Data Contributor</vt:lpstr>
      <vt:lpstr>Synapse RBAC Roles</vt:lpstr>
      <vt:lpstr>Synapse RBAC Roles</vt:lpstr>
      <vt:lpstr>Synapse RBAC Roles</vt:lpstr>
      <vt:lpstr>Synapse RBAC Roles</vt:lpstr>
      <vt:lpstr>Synapse RBAC Roles</vt:lpstr>
      <vt:lpstr>Lab Part 1</vt:lpstr>
      <vt:lpstr>Logging and Alerting</vt:lpstr>
      <vt:lpstr>Log Analytics</vt:lpstr>
      <vt:lpstr>What We Can Log</vt:lpstr>
      <vt:lpstr>Workspace Logging</vt:lpstr>
      <vt:lpstr>Dedicated SQL Pool Logging</vt:lpstr>
      <vt:lpstr>Data Explorer Pool Logging</vt:lpstr>
      <vt:lpstr>Synapse Pipeline + Serverless SQL Logging</vt:lpstr>
      <vt:lpstr>Spark Pool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Lab Part 2</vt:lpstr>
      <vt:lpstr>Querying Data in Log Analytics</vt:lpstr>
      <vt:lpstr>Running a Log Analytics Query</vt:lpstr>
      <vt:lpstr>Running a Log Analytics Query</vt:lpstr>
      <vt:lpstr>Running a Log Analytics Query</vt:lpstr>
      <vt:lpstr>Log Analytics Alerting</vt:lpstr>
      <vt:lpstr>Log Analytics Alerting</vt:lpstr>
      <vt:lpstr>Monitoring</vt:lpstr>
      <vt:lpstr>Reviewing the Monitor Hub</vt:lpstr>
      <vt:lpstr>SQL Pool Monitoring</vt:lpstr>
      <vt:lpstr>SQL Pool Monitoring</vt:lpstr>
      <vt:lpstr>Monitoring SQL Pools via DMV</vt:lpstr>
      <vt:lpstr>Spark Pool Monitoring</vt:lpstr>
      <vt:lpstr>Spark Pool Monitoring</vt:lpstr>
      <vt:lpstr>Spark Pool Monitoring</vt:lpstr>
      <vt:lpstr>Monitor Workbooks</vt:lpstr>
      <vt:lpstr>Lab Part 3</vt:lpstr>
      <vt:lpstr>Post-Lab Wrapup</vt:lpstr>
      <vt:lpstr>What We Learned</vt:lpstr>
      <vt:lpstr>PowerPoint Presentation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Cullen</dc:creator>
  <cp:lastModifiedBy>Kevin Feasel</cp:lastModifiedBy>
  <cp:revision>16</cp:revision>
  <dcterms:created xsi:type="dcterms:W3CDTF">2022-11-15T22:31:43Z</dcterms:created>
  <dcterms:modified xsi:type="dcterms:W3CDTF">2022-11-29T19:56:07Z</dcterms:modified>
</cp:coreProperties>
</file>